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94" r:id="rId3"/>
    <p:sldId id="292" r:id="rId4"/>
    <p:sldId id="286" r:id="rId5"/>
    <p:sldId id="284" r:id="rId6"/>
    <p:sldId id="285" r:id="rId7"/>
    <p:sldId id="287" r:id="rId8"/>
    <p:sldId id="288" r:id="rId9"/>
    <p:sldId id="289" r:id="rId10"/>
    <p:sldId id="290" r:id="rId11"/>
    <p:sldId id="291" r:id="rId12"/>
    <p:sldId id="29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Document Oriented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Supports data redundancy and high availability </a:t>
            </a:r>
          </a:p>
          <a:p>
            <a:r>
              <a:rPr lang="en-IN" dirty="0" smtClean="0"/>
              <a:t>Helps to recover from hardware failure and service interruptions</a:t>
            </a:r>
          </a:p>
          <a:p>
            <a:r>
              <a:rPr lang="en-IN" dirty="0" smtClean="0"/>
              <a:t>Replica has single primary and several secondary's</a:t>
            </a:r>
          </a:p>
          <a:p>
            <a:r>
              <a:rPr lang="en-IN" dirty="0" smtClean="0"/>
              <a:t>Working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Write is directed to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Primary then logs all write requests to </a:t>
            </a:r>
            <a:r>
              <a:rPr lang="en-IN" dirty="0" err="1" smtClean="0"/>
              <a:t>OpLogs</a:t>
            </a:r>
            <a:r>
              <a:rPr lang="en-IN" dirty="0" smtClean="0"/>
              <a:t> (operations logs)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OpLog</a:t>
            </a:r>
            <a:r>
              <a:rPr lang="en-IN" dirty="0" smtClean="0"/>
              <a:t> is used by secondary replicas to synchronize their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Clients read from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 can specify a read preference to a secondary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Replication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7848600" y="2753546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7843837" y="3962400"/>
            <a:ext cx="2057400" cy="5619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5543550" y="5169693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848600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0112864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05800" y="3291892"/>
            <a:ext cx="0" cy="67050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372600" y="3286946"/>
            <a:ext cx="0" cy="67545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2"/>
            <a:endCxn id="7" idx="0"/>
          </p:cNvCxnSpPr>
          <p:nvPr/>
        </p:nvCxnSpPr>
        <p:spPr>
          <a:xfrm flipH="1">
            <a:off x="6572250" y="4524378"/>
            <a:ext cx="2300287" cy="6453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8" idx="0"/>
          </p:cNvCxnSpPr>
          <p:nvPr/>
        </p:nvCxnSpPr>
        <p:spPr>
          <a:xfrm>
            <a:off x="8872537" y="4524378"/>
            <a:ext cx="4763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2"/>
            <a:endCxn id="9" idx="0"/>
          </p:cNvCxnSpPr>
          <p:nvPr/>
        </p:nvCxnSpPr>
        <p:spPr>
          <a:xfrm>
            <a:off x="8872537" y="4524378"/>
            <a:ext cx="2269027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159201" y="2938278"/>
            <a:ext cx="151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    Client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305800" y="410039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Primary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27725" y="528387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259762" y="5251727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530865" y="522791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160000" y="4500560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600950" y="3429000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372600" y="3429000"/>
            <a:ext cx="90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Reads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467353" y="4505328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5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Stores data in binary format (BSON) </a:t>
            </a:r>
          </a:p>
          <a:p>
            <a:r>
              <a:rPr lang="en-IN" dirty="0" smtClean="0"/>
              <a:t>Provides </a:t>
            </a:r>
            <a:r>
              <a:rPr lang="en-IN" dirty="0" err="1" smtClean="0"/>
              <a:t>GridFS</a:t>
            </a:r>
            <a:r>
              <a:rPr lang="en-IN" dirty="0" smtClean="0"/>
              <a:t> to support storage of data</a:t>
            </a:r>
          </a:p>
          <a:p>
            <a:r>
              <a:rPr lang="en-IN" dirty="0" smtClean="0"/>
              <a:t>Can easily store photographs, small audio clips </a:t>
            </a:r>
          </a:p>
          <a:p>
            <a:r>
              <a:rPr lang="en-IN" dirty="0" smtClean="0"/>
              <a:t>Stores metadata in a collection called “file”</a:t>
            </a:r>
          </a:p>
          <a:p>
            <a:r>
              <a:rPr lang="en-IN" dirty="0" smtClean="0"/>
              <a:t>Breaks the data into small pieces called “chunks” </a:t>
            </a:r>
          </a:p>
          <a:p>
            <a:r>
              <a:rPr lang="en-IN" dirty="0" smtClean="0"/>
              <a:t>“Chunks” are stored in “chunks” collection</a:t>
            </a:r>
          </a:p>
          <a:p>
            <a:r>
              <a:rPr lang="en-IN" dirty="0" smtClean="0"/>
              <a:t>This process takes care about need for easy scalability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Scalability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91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Updates data in-place</a:t>
            </a:r>
          </a:p>
          <a:p>
            <a:r>
              <a:rPr lang="en-IN" dirty="0" smtClean="0"/>
              <a:t>Means updates the data wherever it is available </a:t>
            </a:r>
          </a:p>
          <a:p>
            <a:r>
              <a:rPr lang="en-IN" dirty="0" smtClean="0"/>
              <a:t>Does it by lazy writes</a:t>
            </a:r>
          </a:p>
          <a:p>
            <a:r>
              <a:rPr lang="en-IN" dirty="0" smtClean="0"/>
              <a:t>Writes to disk once every second </a:t>
            </a:r>
          </a:p>
          <a:p>
            <a:r>
              <a:rPr lang="en-IN" dirty="0" smtClean="0"/>
              <a:t>Fewer reads and writes to disk hence performance is better</a:t>
            </a:r>
          </a:p>
          <a:p>
            <a:r>
              <a:rPr lang="en-IN" dirty="0" smtClean="0"/>
              <a:t>No guarantee that data will be stored safely on the disk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In-place data updates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028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/>
              <a:t>In our next session: </a:t>
            </a:r>
            <a:r>
              <a:rPr lang="en-US" smtClean="0"/>
              <a:t>Columnar </a:t>
            </a:r>
            <a:r>
              <a:rPr lang="en-US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smtClean="0"/>
              <a:t>based Databases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Store data in form of documents using well known formats like JSON</a:t>
            </a:r>
          </a:p>
          <a:p>
            <a:r>
              <a:rPr lang="en-US" dirty="0" smtClean="0"/>
              <a:t>Documents accessible via their id, but can be accessed through other index as well</a:t>
            </a:r>
          </a:p>
          <a:p>
            <a:r>
              <a:rPr lang="en-US" dirty="0" smtClean="0"/>
              <a:t>Maintains data in collections of documents</a:t>
            </a:r>
          </a:p>
          <a:p>
            <a:r>
              <a:rPr lang="en-US" dirty="0" smtClean="0"/>
              <a:t>Example, </a:t>
            </a:r>
          </a:p>
          <a:p>
            <a:pPr lvl="1"/>
            <a:r>
              <a:rPr lang="en-US" dirty="0" smtClean="0"/>
              <a:t>MongoDB,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CouchBase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Book document 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{</a:t>
            </a:r>
          </a:p>
          <a:p>
            <a:pPr marL="457200" lvl="1" indent="0">
              <a:buNone/>
            </a:pPr>
            <a:r>
              <a:rPr lang="en-US" dirty="0" smtClean="0"/>
              <a:t>“Book Title” : “Database Fundamentals”,</a:t>
            </a:r>
          </a:p>
          <a:p>
            <a:pPr marL="457200" lvl="1" indent="0">
              <a:buNone/>
            </a:pPr>
            <a:r>
              <a:rPr lang="en-US" dirty="0" smtClean="0"/>
              <a:t>“Publisher” : “My Publisher”,</a:t>
            </a:r>
          </a:p>
          <a:p>
            <a:pPr marL="457200" lvl="1" indent="0">
              <a:buNone/>
            </a:pPr>
            <a:r>
              <a:rPr lang="en-US" dirty="0" smtClean="0"/>
              <a:t>“Year of Publication” : “2020” 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Document 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2895600"/>
            <a:ext cx="5428571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9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NoSQL</a:t>
            </a:r>
          </a:p>
          <a:p>
            <a:r>
              <a:rPr lang="en-IN" dirty="0"/>
              <a:t>Cross-platform </a:t>
            </a:r>
          </a:p>
          <a:p>
            <a:r>
              <a:rPr lang="en-IN" dirty="0" smtClean="0"/>
              <a:t>Distributed</a:t>
            </a:r>
          </a:p>
          <a:p>
            <a:r>
              <a:rPr lang="en-IN" dirty="0" smtClean="0"/>
              <a:t>Document-oriented </a:t>
            </a:r>
          </a:p>
          <a:p>
            <a:r>
              <a:rPr lang="en-IN" dirty="0" smtClean="0"/>
              <a:t>Open source</a:t>
            </a:r>
          </a:p>
          <a:p>
            <a:pPr marL="0" indent="0">
              <a:buNone/>
            </a:pPr>
            <a:r>
              <a:rPr lang="en-IN" dirty="0" smtClean="0"/>
              <a:t>                              </a:t>
            </a:r>
            <a:r>
              <a:rPr lang="en-IN" dirty="0" err="1" smtClean="0"/>
              <a:t>Datastore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MongoDB 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924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</a:t>
            </a:r>
            <a:r>
              <a:rPr lang="en-IN" dirty="0" smtClean="0"/>
              <a:t>?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Not able to cope with high data volume</a:t>
            </a:r>
          </a:p>
          <a:p>
            <a:r>
              <a:rPr lang="en-IN" dirty="0" smtClean="0"/>
              <a:t>Limited capabilities to deal with unstructured data</a:t>
            </a:r>
          </a:p>
          <a:p>
            <a:r>
              <a:rPr lang="en-IN" dirty="0" smtClean="0"/>
              <a:t>Restrictions on the scalable needs of enterprise data</a:t>
            </a:r>
          </a:p>
          <a:p>
            <a:endParaRPr lang="en-IN" dirty="0" smtClean="0"/>
          </a:p>
          <a:p>
            <a:endParaRPr lang="en-IN" dirty="0" smtClean="0"/>
          </a:p>
          <a:p>
            <a:r>
              <a:rPr lang="en-IN" b="1" dirty="0" smtClean="0"/>
              <a:t>Require a Data store that supports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Horizontal scaling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Flexible schema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Partitioning 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 with Relational Databases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689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Why?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xplosion 1 4"/>
          <p:cNvSpPr/>
          <p:nvPr/>
        </p:nvSpPr>
        <p:spPr>
          <a:xfrm>
            <a:off x="1524000" y="2912660"/>
            <a:ext cx="2362200" cy="15240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>
            <a:off x="3429000" y="1671750"/>
            <a:ext cx="3022600" cy="87117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Callout 6"/>
          <p:cNvSpPr/>
          <p:nvPr/>
        </p:nvSpPr>
        <p:spPr>
          <a:xfrm>
            <a:off x="8001000" y="3369859"/>
            <a:ext cx="2667000" cy="85060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loud Callout 7"/>
          <p:cNvSpPr/>
          <p:nvPr/>
        </p:nvSpPr>
        <p:spPr>
          <a:xfrm>
            <a:off x="6594475" y="4525268"/>
            <a:ext cx="2362200" cy="71880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loud Callout 9"/>
          <p:cNvSpPr/>
          <p:nvPr/>
        </p:nvSpPr>
        <p:spPr>
          <a:xfrm>
            <a:off x="6270869" y="2450810"/>
            <a:ext cx="2362200" cy="91905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Callout 10"/>
          <p:cNvSpPr/>
          <p:nvPr/>
        </p:nvSpPr>
        <p:spPr>
          <a:xfrm>
            <a:off x="3200400" y="4923429"/>
            <a:ext cx="2921000" cy="82568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057400" y="348803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MongoDB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89400" y="1784171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auto </a:t>
            </a:r>
            <a:r>
              <a:rPr lang="en-US" dirty="0" err="1">
                <a:solidFill>
                  <a:schemeClr val="bg1"/>
                </a:solidFill>
              </a:rPr>
              <a:t>S</a:t>
            </a:r>
            <a:r>
              <a:rPr lang="en-US" dirty="0" err="1" smtClean="0">
                <a:solidFill>
                  <a:schemeClr val="bg1"/>
                </a:solidFill>
              </a:rPr>
              <a:t>harding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5165" y="2566242"/>
            <a:ext cx="1759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Has Rich Query Language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33644" y="3459464"/>
            <a:ext cx="15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Replication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10400" y="4648200"/>
            <a:ext cx="158420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Highly Scalable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2631" y="5013107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Does Fast in-place updates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and JSON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MongoDB uses BSON (Binary JSON) – Open standard to store complex data structures</a:t>
            </a:r>
          </a:p>
          <a:p>
            <a:endParaRPr lang="en-IN" dirty="0"/>
          </a:p>
          <a:p>
            <a:r>
              <a:rPr lang="en-IN" dirty="0" smtClean="0"/>
              <a:t>Example</a:t>
            </a:r>
          </a:p>
          <a:p>
            <a:r>
              <a:rPr lang="en-IN" dirty="0" smtClean="0"/>
              <a:t>Assume following Employee Record is stored in a file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123, </a:t>
            </a:r>
            <a:r>
              <a:rPr lang="en-IN" dirty="0" err="1"/>
              <a:t>Rohit</a:t>
            </a:r>
            <a:r>
              <a:rPr lang="en-IN" dirty="0"/>
              <a:t> Kumar , 8123561290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124, Naresh </a:t>
            </a:r>
            <a:r>
              <a:rPr lang="en-IN" dirty="0" err="1"/>
              <a:t>Pande</a:t>
            </a:r>
            <a:r>
              <a:rPr lang="en-IN" dirty="0"/>
              <a:t> , </a:t>
            </a:r>
            <a:r>
              <a:rPr lang="en-IN" dirty="0" smtClean="0"/>
              <a:t>8904561239</a:t>
            </a:r>
          </a:p>
          <a:p>
            <a:pPr marL="457200" lvl="1" indent="0">
              <a:buNone/>
            </a:pPr>
            <a:endParaRPr lang="en-IN" dirty="0"/>
          </a:p>
          <a:p>
            <a:r>
              <a:rPr lang="en-IN" dirty="0" smtClean="0"/>
              <a:t>Corresponding JSON representation</a:t>
            </a: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123,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: </a:t>
            </a:r>
            <a:r>
              <a:rPr lang="en-IN" dirty="0" err="1" smtClean="0"/>
              <a:t>Rohit</a:t>
            </a:r>
            <a:r>
              <a:rPr lang="en-IN" dirty="0" smtClean="0"/>
              <a:t> Kumar,</a:t>
            </a:r>
          </a:p>
          <a:p>
            <a:pPr marL="1371600" lvl="3" indent="0">
              <a:buNone/>
            </a:pPr>
            <a:r>
              <a:rPr lang="en-IN" dirty="0" err="1" smtClean="0"/>
              <a:t>ContactNo</a:t>
            </a:r>
            <a:r>
              <a:rPr lang="en-IN" dirty="0" smtClean="0"/>
              <a:t> : </a:t>
            </a:r>
            <a:r>
              <a:rPr lang="en-IN" dirty="0"/>
              <a:t>8123561290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 smtClean="0"/>
              <a:t>	}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124,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</a:t>
            </a:r>
            <a:r>
              <a:rPr lang="en-IN" dirty="0"/>
              <a:t>: Naresh </a:t>
            </a:r>
            <a:r>
              <a:rPr lang="en-IN" dirty="0" err="1"/>
              <a:t>Pande</a:t>
            </a:r>
            <a:r>
              <a:rPr lang="en-IN" dirty="0"/>
              <a:t> </a:t>
            </a:r>
            <a:r>
              <a:rPr lang="en-IN" dirty="0" smtClean="0"/>
              <a:t>,</a:t>
            </a:r>
            <a:endParaRPr lang="en-IN" dirty="0"/>
          </a:p>
          <a:p>
            <a:pPr marL="1371600" lvl="3" indent="0">
              <a:buNone/>
            </a:pPr>
            <a:r>
              <a:rPr lang="en-IN" dirty="0" err="1"/>
              <a:t>ContactNo</a:t>
            </a:r>
            <a:r>
              <a:rPr lang="en-IN" dirty="0"/>
              <a:t> : </a:t>
            </a:r>
            <a:r>
              <a:rPr lang="en-IN" dirty="0" smtClean="0"/>
              <a:t>8904561239</a:t>
            </a:r>
          </a:p>
          <a:p>
            <a:pPr marL="914400" lvl="2" indent="0">
              <a:buNone/>
            </a:pPr>
            <a:r>
              <a:rPr lang="en-IN" dirty="0" smtClean="0"/>
              <a:t>}</a:t>
            </a:r>
            <a:endParaRPr lang="en-IN" dirty="0"/>
          </a:p>
          <a:p>
            <a:pPr lvl="1"/>
            <a:endParaRPr lang="en-IN" dirty="0" smtClean="0"/>
          </a:p>
          <a:p>
            <a:pPr lvl="1"/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15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concepts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IN" dirty="0" smtClean="0"/>
              <a:t>Database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Collection of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Container for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table in RDBMS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Holds multiple documents within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 enforcement of 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Document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row in RDBMS 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Has a unique identifier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Supports dynamic schema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Database, Collection and Document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75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IN" dirty="0" smtClean="0"/>
              <a:t>Similar to Horizontal scaling</a:t>
            </a:r>
          </a:p>
          <a:p>
            <a:r>
              <a:rPr lang="en-IN" dirty="0" smtClean="0"/>
              <a:t>Dataset is divided and distributed over multiple nodes or shards</a:t>
            </a:r>
          </a:p>
          <a:p>
            <a:r>
              <a:rPr lang="en-IN" dirty="0" smtClean="0"/>
              <a:t>Each shard is independent database</a:t>
            </a:r>
          </a:p>
          <a:p>
            <a:r>
              <a:rPr lang="en-IN" dirty="0" smtClean="0"/>
              <a:t>Collectively all databases constitutes the logical database</a:t>
            </a:r>
          </a:p>
          <a:p>
            <a:r>
              <a:rPr lang="en-IN" dirty="0" smtClean="0"/>
              <a:t>Reduces the number of operations that each shard handles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Auto </a:t>
            </a:r>
            <a:r>
              <a:rPr lang="en-IN" dirty="0" err="1" smtClean="0"/>
              <a:t>Sharding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5819895" y="3515731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362199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826982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150717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7426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 flipH="1">
            <a:off x="3352799" y="4201531"/>
            <a:ext cx="3457696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 flipH="1">
            <a:off x="5608026" y="4201531"/>
            <a:ext cx="1202469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2"/>
            <a:endCxn id="7" idx="0"/>
          </p:cNvCxnSpPr>
          <p:nvPr/>
        </p:nvCxnSpPr>
        <p:spPr>
          <a:xfrm>
            <a:off x="6810495" y="4201531"/>
            <a:ext cx="1007087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2"/>
            <a:endCxn id="8" idx="0"/>
          </p:cNvCxnSpPr>
          <p:nvPr/>
        </p:nvCxnSpPr>
        <p:spPr>
          <a:xfrm>
            <a:off x="6810495" y="4201531"/>
            <a:ext cx="3330822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934073" y="3771900"/>
            <a:ext cx="1762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 TB Collection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90799" y="502920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Shard1 256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90696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Shard2 256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75536" y="501122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Shard3 256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99271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Shard4 256 GB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 smtClean="0"/>
              <a:t>For read </a:t>
            </a:r>
            <a:r>
              <a:rPr lang="en-US" dirty="0"/>
              <a:t>and write operations (CRUD) </a:t>
            </a:r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/>
              <a:t>Aggregation</a:t>
            </a:r>
          </a:p>
          <a:p>
            <a:r>
              <a:rPr lang="en-US" dirty="0"/>
              <a:t>Text Search and Geospatial 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Rich Query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48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3263</TotalTime>
  <Words>542</Words>
  <Application>Microsoft Office PowerPoint</Application>
  <PresentationFormat>Widescreen</PresentationFormat>
  <Paragraphs>136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Document Oriented Databases</vt:lpstr>
      <vt:lpstr>Document based Databases</vt:lpstr>
      <vt:lpstr>What?</vt:lpstr>
      <vt:lpstr>Why? </vt:lpstr>
      <vt:lpstr>Why? (2)</vt:lpstr>
      <vt:lpstr>MongoDB and JSON</vt:lpstr>
      <vt:lpstr>MongoDB concepts</vt:lpstr>
      <vt:lpstr>MongoDB Features</vt:lpstr>
      <vt:lpstr>MongoDB Features(2)</vt:lpstr>
      <vt:lpstr>MongoDB Features(3)</vt:lpstr>
      <vt:lpstr>MongoDB Features(4)</vt:lpstr>
      <vt:lpstr>MongoDB Features(5)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252</cp:revision>
  <dcterms:created xsi:type="dcterms:W3CDTF">2018-10-16T06:13:57Z</dcterms:created>
  <dcterms:modified xsi:type="dcterms:W3CDTF">2020-04-04T01:35:27Z</dcterms:modified>
</cp:coreProperties>
</file>

<file path=docProps/thumbnail.jpeg>
</file>